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68" r:id="rId4"/>
    <p:sldId id="270" r:id="rId5"/>
    <p:sldId id="271" r:id="rId6"/>
    <p:sldId id="269" r:id="rId7"/>
    <p:sldId id="258" r:id="rId8"/>
    <p:sldId id="261" r:id="rId9"/>
    <p:sldId id="262" r:id="rId10"/>
    <p:sldId id="259" r:id="rId11"/>
    <p:sldId id="263" r:id="rId12"/>
    <p:sldId id="264" r:id="rId13"/>
    <p:sldId id="265" r:id="rId14"/>
    <p:sldId id="266" r:id="rId15"/>
    <p:sldId id="267" r:id="rId16"/>
    <p:sldId id="272" r:id="rId17"/>
    <p:sldId id="276" r:id="rId18"/>
    <p:sldId id="275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2130E-5F61-4406-9752-72FF5334F3E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55B9704-4BA8-4677-8946-D6C90364F3F7}">
      <dgm:prSet phldrT="[Text]" phldr="1"/>
      <dgm:spPr/>
      <dgm:t>
        <a:bodyPr/>
        <a:lstStyle/>
        <a:p>
          <a:endParaRPr lang="en-IN" dirty="0"/>
        </a:p>
      </dgm:t>
    </dgm:pt>
    <dgm:pt modelId="{6602DF1B-12D2-498D-99E6-99BEEF308A52}" type="sibTrans" cxnId="{7EE6ECDD-1EDB-4985-BBCA-2D3FF5AFCED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IN"/>
        </a:p>
      </dgm:t>
    </dgm:pt>
    <dgm:pt modelId="{E1377FF8-AB36-47C1-A41C-7E670F077F0A}" type="parTrans" cxnId="{7EE6ECDD-1EDB-4985-BBCA-2D3FF5AFCED9}">
      <dgm:prSet/>
      <dgm:spPr/>
      <dgm:t>
        <a:bodyPr/>
        <a:lstStyle/>
        <a:p>
          <a:endParaRPr lang="en-IN"/>
        </a:p>
      </dgm:t>
    </dgm:pt>
    <dgm:pt modelId="{0D4B87F3-A714-41E7-9CB4-0EDAB785DBC7}" type="pres">
      <dgm:prSet presAssocID="{7632130E-5F61-4406-9752-72FF5334F3E8}" presName="Name0" presStyleCnt="0">
        <dgm:presLayoutVars>
          <dgm:chMax val="7"/>
          <dgm:chPref val="7"/>
          <dgm:dir/>
        </dgm:presLayoutVars>
      </dgm:prSet>
      <dgm:spPr/>
    </dgm:pt>
    <dgm:pt modelId="{152CD065-D2EB-4439-83F6-466099E36CBD}" type="pres">
      <dgm:prSet presAssocID="{7632130E-5F61-4406-9752-72FF5334F3E8}" presName="Name1" presStyleCnt="0"/>
      <dgm:spPr/>
    </dgm:pt>
    <dgm:pt modelId="{173E2050-54D3-4A6E-980B-08A219631D0D}" type="pres">
      <dgm:prSet presAssocID="{6602DF1B-12D2-498D-99E6-99BEEF308A52}" presName="picture_1" presStyleCnt="0"/>
      <dgm:spPr/>
    </dgm:pt>
    <dgm:pt modelId="{2A5DD598-C734-482B-8459-7AF6E709417B}" type="pres">
      <dgm:prSet presAssocID="{6602DF1B-12D2-498D-99E6-99BEEF308A52}" presName="pictureRepeatNode" presStyleLbl="alignImgPlace1" presStyleIdx="0" presStyleCnt="1" custScaleX="160162" custScaleY="175464" custLinFactNeighborX="0" custLinFactNeighborY="-15777"/>
      <dgm:spPr/>
    </dgm:pt>
    <dgm:pt modelId="{3DB3E8CF-B97C-46E1-81AF-C65F77A010EE}" type="pres">
      <dgm:prSet presAssocID="{455B9704-4BA8-4677-8946-D6C90364F3F7}" presName="text_1" presStyleLbl="node1" presStyleIdx="0" presStyleCnt="0" custAng="5400000" custScaleX="84313" custScaleY="22388" custLinFactX="48639" custLinFactY="76383" custLinFactNeighborX="100000" custLinFactNeighborY="100000">
        <dgm:presLayoutVars>
          <dgm:bulletEnabled val="1"/>
        </dgm:presLayoutVars>
      </dgm:prSet>
      <dgm:spPr/>
    </dgm:pt>
  </dgm:ptLst>
  <dgm:cxnLst>
    <dgm:cxn modelId="{6FD11602-3CF0-4101-AF0E-1E8C6ACA819B}" type="presOf" srcId="{6602DF1B-12D2-498D-99E6-99BEEF308A52}" destId="{2A5DD598-C734-482B-8459-7AF6E709417B}" srcOrd="0" destOrd="0" presId="urn:microsoft.com/office/officeart/2008/layout/CircularPictureCallout"/>
    <dgm:cxn modelId="{E4EF0876-9A75-40C3-BAD1-84F5D470CCDE}" type="presOf" srcId="{455B9704-4BA8-4677-8946-D6C90364F3F7}" destId="{3DB3E8CF-B97C-46E1-81AF-C65F77A010EE}" srcOrd="0" destOrd="0" presId="urn:microsoft.com/office/officeart/2008/layout/CircularPictureCallout"/>
    <dgm:cxn modelId="{478ED0D0-2EC2-4C65-9537-46907514A3AA}" type="presOf" srcId="{7632130E-5F61-4406-9752-72FF5334F3E8}" destId="{0D4B87F3-A714-41E7-9CB4-0EDAB785DBC7}" srcOrd="0" destOrd="0" presId="urn:microsoft.com/office/officeart/2008/layout/CircularPictureCallout"/>
    <dgm:cxn modelId="{7EE6ECDD-1EDB-4985-BBCA-2D3FF5AFCED9}" srcId="{7632130E-5F61-4406-9752-72FF5334F3E8}" destId="{455B9704-4BA8-4677-8946-D6C90364F3F7}" srcOrd="0" destOrd="0" parTransId="{E1377FF8-AB36-47C1-A41C-7E670F077F0A}" sibTransId="{6602DF1B-12D2-498D-99E6-99BEEF308A52}"/>
    <dgm:cxn modelId="{693D6832-B467-48B5-847A-1EEAD9661A68}" type="presParOf" srcId="{0D4B87F3-A714-41E7-9CB4-0EDAB785DBC7}" destId="{152CD065-D2EB-4439-83F6-466099E36CBD}" srcOrd="0" destOrd="0" presId="urn:microsoft.com/office/officeart/2008/layout/CircularPictureCallout"/>
    <dgm:cxn modelId="{3D6B8D2F-5162-4E91-B273-37BBC63829E2}" type="presParOf" srcId="{152CD065-D2EB-4439-83F6-466099E36CBD}" destId="{173E2050-54D3-4A6E-980B-08A219631D0D}" srcOrd="0" destOrd="0" presId="urn:microsoft.com/office/officeart/2008/layout/CircularPictureCallout"/>
    <dgm:cxn modelId="{58E693F2-56F8-4AC0-876A-793F49E5441B}" type="presParOf" srcId="{173E2050-54D3-4A6E-980B-08A219631D0D}" destId="{2A5DD598-C734-482B-8459-7AF6E709417B}" srcOrd="0" destOrd="0" presId="urn:microsoft.com/office/officeart/2008/layout/CircularPictureCallout"/>
    <dgm:cxn modelId="{BCE15841-DCE5-43E7-A639-01963CF5C5AE}" type="presParOf" srcId="{152CD065-D2EB-4439-83F6-466099E36CBD}" destId="{3DB3E8CF-B97C-46E1-81AF-C65F77A010E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DD598-C734-482B-8459-7AF6E709417B}">
      <dsp:nvSpPr>
        <dsp:cNvPr id="0" name=""/>
        <dsp:cNvSpPr/>
      </dsp:nvSpPr>
      <dsp:spPr>
        <a:xfrm>
          <a:off x="123268" y="-1"/>
          <a:ext cx="991156" cy="10858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3E8CF-B97C-46E1-81AF-C65F77A010EE}">
      <dsp:nvSpPr>
        <dsp:cNvPr id="0" name=""/>
        <dsp:cNvSpPr/>
      </dsp:nvSpPr>
      <dsp:spPr>
        <a:xfrm rot="5400000">
          <a:off x="1040582" y="896023"/>
          <a:ext cx="333931" cy="457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040582" y="896023"/>
        <a:ext cx="333931" cy="45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0EB3-AEB3-4FCE-88BB-F25B1C572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B4312-1909-47A3-9D6D-A225DAF7A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5C06-E359-4B59-B93F-A29C4F0C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0A58-91DE-4717-A917-02C5FCCC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ABAAC-3951-46CA-9C60-541F8A19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00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E30C-02E6-4BB3-A7A5-9587F540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48DB-B5DA-483E-9302-4E25740E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3E62A-CD48-4CCE-BFE6-E3597E61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B9CE-1ED3-43D8-A8C0-F690A9F7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1D193-2594-4582-8EA9-05B8E9E4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43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25DCA-2AA8-4BB2-B8D8-95694F49C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3F060-7B3E-4493-9CEF-65FFA80F1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C90E8-0A45-4C6C-A81A-0E8E64E8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0B177-DE28-45C2-9D04-104A39C8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CA8DD-F2FC-43D0-8811-EA8C8AA0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78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71F0-1060-428E-80D9-DC0E769F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A826-2E6D-4F51-B7D0-7B346737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FD3D-CE8A-4230-B0A1-B77661A7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3354-EBA8-4132-9046-2D60E8C1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0D0F5-2021-4852-9F4B-BBCB6E98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4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FDCF-8A31-41CA-BF38-365DE097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7A2F4-FA83-4318-8F88-DE0B573E4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CFD5F-30A5-4FAB-BFE8-3F719F97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0B420-4895-4898-8054-AA51FF24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29D9B-3F67-4EAD-A8D8-8B95CA15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0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C3B6-A0DC-41A8-8291-75E6CC52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DEB94-B5AF-4A7B-9086-D65551FAB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F9E1B-47C4-4380-9AA2-8B330A96D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46C0-80FF-49BF-BC59-4BB535C3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B8875-BF28-49FA-B635-75E9F8CB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56822-5EDA-43B2-98F6-E2A5CEEB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6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C379-D550-4228-918F-914830CA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A35DC-20BA-447C-B9FB-886900A5D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BCAFF-D21F-457E-90C9-A093EE062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A26EA-CF03-4D9F-818B-6C4960F40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4FD4B-32C0-4260-A467-30406C9D5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95A027-F55E-4F45-9824-94BA1018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13C291-28B8-4A95-8987-CCC1E06C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F645-3D99-42F2-9147-08AC99EF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81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F608-FDF9-4FF1-BB8A-890DCD3E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5F0B3-B326-4BEC-ACA0-63F80168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73B44-70FF-43CB-8223-B26A3C08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EFE65-E7B2-47E0-9913-84788DA3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40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5AA58-5C8C-445C-9E40-BE98DD2F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1288-F2E5-49C8-B27E-25674E58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D1C55-FB74-4E40-88D0-87A34308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2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D7B7-8EE1-4145-8EC1-169D5E1C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6225-BD9A-401B-8EA7-1AF50A2F7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BB372-7FFF-4DB4-9E52-95A3C764C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79391-62E8-4BF5-9D6C-C4B4FEE4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5FA23-EA40-46E5-AD66-30A4969E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80966-3413-4336-B43C-69E492F5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4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C223-025B-445A-A25B-68C33F9F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C243B-3545-4676-88D1-1247D9686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6AC4C-7F6B-4317-B417-EBF017EB3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6276C-C880-49C4-97A9-28948D36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488F-51E0-411F-B688-E8686D2E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FBC67-644D-4FA3-B88E-4E29FDBB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86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E3AA8-0E92-44F3-B5A5-18041F57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AF48C-22EE-4DB5-B46C-80B16FAF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E844-9C97-490E-9706-8E1D50747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50489-19FB-4050-963E-7E2F81FAF891}" type="datetimeFigureOut">
              <a:rPr lang="en-IN" smtClean="0"/>
              <a:t>19-11-2024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E6C6-5512-43A5-9936-3A9B7A982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E8683-BC62-4184-B226-0588D4313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EDEE-D6CD-485F-A942-A24CF47BA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02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61"/>
            <a:ext cx="12191999" cy="690585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594424" y="261401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62C77B-E035-4FA0-A14F-15A387EF3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4" y="268941"/>
            <a:ext cx="846302" cy="7893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3EBBB5-4837-48C0-A4AD-B9131B164767}"/>
              </a:ext>
            </a:extLst>
          </p:cNvPr>
          <p:cNvSpPr txBox="1"/>
          <p:nvPr/>
        </p:nvSpPr>
        <p:spPr>
          <a:xfrm>
            <a:off x="3305734" y="411922"/>
            <a:ext cx="608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Electric Vehicle Analysis in India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01CC-415F-4F5E-B7D0-1EBCDE08ED65}"/>
              </a:ext>
            </a:extLst>
          </p:cNvPr>
          <p:cNvSpPr txBox="1"/>
          <p:nvPr/>
        </p:nvSpPr>
        <p:spPr>
          <a:xfrm>
            <a:off x="1679459" y="5504595"/>
            <a:ext cx="227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Gunjan Revar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392EE8-88CB-4E51-BBB9-5C1ADB267B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r="1345" b="21938"/>
          <a:stretch/>
        </p:blipFill>
        <p:spPr>
          <a:xfrm>
            <a:off x="1404913" y="1753424"/>
            <a:ext cx="4142894" cy="30048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D5E207-B9D7-43A3-B10B-8A4D35945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08" y="1767689"/>
            <a:ext cx="3815842" cy="2947738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9588370A-0E7D-4B27-BB32-32F0AB67D8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6755"/>
              </p:ext>
            </p:extLst>
          </p:nvPr>
        </p:nvGraphicFramePr>
        <p:xfrm>
          <a:off x="220883" y="5320917"/>
          <a:ext cx="1237693" cy="108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0227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How do the EV sales and penetration rates in Delhi compare to Karnataka for 2024?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DE66C-9878-48DF-8725-EA3679EB6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F6A3B9-2F6E-4C70-BCD5-35F40B6BC4E3}"/>
              </a:ext>
            </a:extLst>
          </p:cNvPr>
          <p:cNvSpPr txBox="1"/>
          <p:nvPr/>
        </p:nvSpPr>
        <p:spPr>
          <a:xfrm>
            <a:off x="7168897" y="2956436"/>
            <a:ext cx="3861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Karnataka holds higher PR of 10.18% compared to Delhi’s 7.71%.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30A68-6062-4D8E-984F-1F0E2ACB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37" y="2041904"/>
            <a:ext cx="4556708" cy="32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0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down the compounded annual growth rate (CAGR) for the top 5 makers from 2022 to 2024.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8E233-EC0E-4AA2-B0BC-DDC85B52B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3E161-1CCF-4435-96C1-9EFF3A3008CC}"/>
              </a:ext>
            </a:extLst>
          </p:cNvPr>
          <p:cNvSpPr txBox="1"/>
          <p:nvPr/>
        </p:nvSpPr>
        <p:spPr>
          <a:xfrm>
            <a:off x="6367374" y="2839733"/>
            <a:ext cx="4725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Top 5 makers are BYD India, Hyundai Motor, M&amp;M, MG Motor &amp; Tata Motors.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ABDD87-065C-472E-9618-3376B1CC2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20" y="2087016"/>
            <a:ext cx="3813415" cy="32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7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down the top 10 states that had the highest compounded annual growth rate (CAGR) from 2022 to 2024 in total vehicles sold.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4947F-F0B1-4FC6-8C14-DD9FFB52F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11" y="2087016"/>
            <a:ext cx="4874630" cy="3533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D4986-1CFD-420C-A193-4EFF08465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45FCD-3F30-4DC5-8156-D14DCC0713F7}"/>
              </a:ext>
            </a:extLst>
          </p:cNvPr>
          <p:cNvSpPr txBox="1"/>
          <p:nvPr/>
        </p:nvSpPr>
        <p:spPr>
          <a:xfrm>
            <a:off x="6710082" y="2749922"/>
            <a:ext cx="4320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All states shown significant growth in total vehicles sold from 2022-2024.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Meghalaya leading at CAGR of 28.47% followed by Goa.	</a:t>
            </a:r>
          </a:p>
        </p:txBody>
      </p:sp>
    </p:spTree>
    <p:extLst>
      <p:ext uri="{BB962C8B-B14F-4D97-AF65-F5344CB8AC3E}">
        <p14:creationId xmlns:p14="http://schemas.microsoft.com/office/powerpoint/2010/main" val="236843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peak and low season months for EV sales based on the data from 2022 to 2024?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BC366-84C9-418B-B83C-A909D9C2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742" r="452" b="1944"/>
          <a:stretch/>
        </p:blipFill>
        <p:spPr>
          <a:xfrm>
            <a:off x="774457" y="2238934"/>
            <a:ext cx="5862917" cy="2823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67AA4-FEFB-49E5-8457-CAE7562A4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3F3378-BCB8-44D7-8FC8-01A3CC98A7FF}"/>
              </a:ext>
            </a:extLst>
          </p:cNvPr>
          <p:cNvSpPr txBox="1"/>
          <p:nvPr/>
        </p:nvSpPr>
        <p:spPr>
          <a:xfrm>
            <a:off x="7411830" y="2382533"/>
            <a:ext cx="4320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March led with the Highest EV sales from 2022- 2024.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June &amp; July are low seasoned months , May also saw low sales in 2022 &amp; 2023 but experienced a growth in2024.</a:t>
            </a:r>
          </a:p>
        </p:txBody>
      </p:sp>
    </p:spTree>
    <p:extLst>
      <p:ext uri="{BB962C8B-B14F-4D97-AF65-F5344CB8AC3E}">
        <p14:creationId xmlns:p14="http://schemas.microsoft.com/office/powerpoint/2010/main" val="17529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projected number of EV sales (including 2-wheelers and 4- wheelers) for the top 10 states by penetration rate in 2030, based on the compounded annual growth rate (CAGR) from previous years?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808A6-B4A1-40FA-8325-2417D769A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203" r="1481" b="3097"/>
          <a:stretch/>
        </p:blipFill>
        <p:spPr>
          <a:xfrm>
            <a:off x="824752" y="2212040"/>
            <a:ext cx="5271247" cy="2877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38045-5C32-4AAE-80E2-4D6D8074C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FCE36-CF22-41D3-9F9D-ADDBA1A01265}"/>
              </a:ext>
            </a:extLst>
          </p:cNvPr>
          <p:cNvSpPr txBox="1"/>
          <p:nvPr/>
        </p:nvSpPr>
        <p:spPr>
          <a:xfrm>
            <a:off x="6983764" y="2394793"/>
            <a:ext cx="4320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Maharashtra is estimated to lead in 2030 EV sales with 13.4M.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Although Goa and Delhi have strong PR compared to other states.</a:t>
            </a:r>
          </a:p>
        </p:txBody>
      </p:sp>
    </p:spTree>
    <p:extLst>
      <p:ext uri="{BB962C8B-B14F-4D97-AF65-F5344CB8AC3E}">
        <p14:creationId xmlns:p14="http://schemas.microsoft.com/office/powerpoint/2010/main" val="202411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 the revenue growth rate of 4-wheeler and 2-wheelers EVs in India for 2022 vs 2024 and 2023 vs 2024, assuming an average unit price.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C0805-E150-4B76-AECD-E56BF4F4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72" y="1627026"/>
            <a:ext cx="3122643" cy="2654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CE68E-8C3F-43EB-BFC5-827E48AA668D}"/>
              </a:ext>
            </a:extLst>
          </p:cNvPr>
          <p:cNvSpPr txBox="1"/>
          <p:nvPr/>
        </p:nvSpPr>
        <p:spPr>
          <a:xfrm>
            <a:off x="6555441" y="4311261"/>
            <a:ext cx="16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4-Wheelers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1349B-E118-4EAF-A6AF-FDD275C8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612" y="1609292"/>
            <a:ext cx="2953182" cy="2671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2EF0F-17DD-44F2-B82D-A974278A6E1D}"/>
              </a:ext>
            </a:extLst>
          </p:cNvPr>
          <p:cNvSpPr txBox="1"/>
          <p:nvPr/>
        </p:nvSpPr>
        <p:spPr>
          <a:xfrm>
            <a:off x="2994082" y="4311261"/>
            <a:ext cx="161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2-Wheelers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96B26-8F66-4E59-9082-D9B419AD2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681A4-4402-4BA7-B49D-8A8B9F093960}"/>
              </a:ext>
            </a:extLst>
          </p:cNvPr>
          <p:cNvSpPr txBox="1"/>
          <p:nvPr/>
        </p:nvSpPr>
        <p:spPr>
          <a:xfrm>
            <a:off x="1744331" y="4784049"/>
            <a:ext cx="7988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Revenue growth for 22vs24 is 269% while for 23vs24 is 28% for 2-wheelers.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Revenue growth for 22vs24 is 368% while for 23vs24 is 83% for 4-wheelers.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4-wheelers are expanding at a faster pace compared to 2-wheelers.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96B26-8F66-4E59-9082-D9B419AD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F2C20B-39E6-4C36-BB61-4070B4FF1ED7}"/>
              </a:ext>
            </a:extLst>
          </p:cNvPr>
          <p:cNvSpPr txBox="1"/>
          <p:nvPr/>
        </p:nvSpPr>
        <p:spPr>
          <a:xfrm>
            <a:off x="1376142" y="685494"/>
            <a:ext cx="9022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 reasons for customers choosing 4-wheeler EVs in 2023 and 2024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A13526-F4FD-4BF4-81A1-906AB0443FDC}"/>
              </a:ext>
            </a:extLst>
          </p:cNvPr>
          <p:cNvSpPr txBox="1"/>
          <p:nvPr/>
        </p:nvSpPr>
        <p:spPr>
          <a:xfrm>
            <a:off x="1687605" y="1813288"/>
            <a:ext cx="7906871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Lower Operating Costs </a:t>
            </a:r>
            <a:r>
              <a:rPr lang="en-US" sz="2000" dirty="0">
                <a:solidFill>
                  <a:schemeClr val="bg1"/>
                </a:solidFill>
              </a:rPr>
              <a:t>: EVs are recognized for their lower operating cost compared to ICE vehicles. This includes savings on fuel and reduced maintenance expenses.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Government Incentives and Policies </a:t>
            </a:r>
            <a:r>
              <a:rPr lang="en-US" sz="2000" dirty="0">
                <a:solidFill>
                  <a:schemeClr val="bg1"/>
                </a:solidFill>
              </a:rPr>
              <a:t>: Subsidies, tax benefits, and policies such as India's FAME II scheme have made EVs more accessible by reducing upfront costs and supporting charging infrastructure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Environmental concerns </a:t>
            </a:r>
            <a:r>
              <a:rPr lang="en-US" sz="2000" dirty="0">
                <a:solidFill>
                  <a:schemeClr val="bg1"/>
                </a:solidFill>
              </a:rPr>
              <a:t>: Concern over air pollution in Indian cities drives a public shift from ICE vehicles to EVs. 	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3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96B26-8F66-4E59-9082-D9B419AD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A7361-A995-486E-8A0E-FCD4F56A47B2}"/>
              </a:ext>
            </a:extLst>
          </p:cNvPr>
          <p:cNvSpPr txBox="1"/>
          <p:nvPr/>
        </p:nvSpPr>
        <p:spPr>
          <a:xfrm>
            <a:off x="1376142" y="685494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government incentives and subsidies impact the adoption rates of 2-wheelers and 4-wheelers? Which states in India provided most subsidies?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26BCD-BC96-417D-822D-C7EE2CFB86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83" y="1821075"/>
            <a:ext cx="6470952" cy="2791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804CFC-11F3-4E64-8B94-2262EA899952}"/>
              </a:ext>
            </a:extLst>
          </p:cNvPr>
          <p:cNvSpPr txBox="1"/>
          <p:nvPr/>
        </p:nvSpPr>
        <p:spPr>
          <a:xfrm>
            <a:off x="3826713" y="5036925"/>
            <a:ext cx="431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Source  : TATA AIG  State wise Report</a:t>
            </a:r>
          </a:p>
        </p:txBody>
      </p:sp>
    </p:spTree>
    <p:extLst>
      <p:ext uri="{BB962C8B-B14F-4D97-AF65-F5344CB8AC3E}">
        <p14:creationId xmlns:p14="http://schemas.microsoft.com/office/powerpoint/2010/main" val="356777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96B26-8F66-4E59-9082-D9B419AD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6" y="305614"/>
            <a:ext cx="846302" cy="78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03A23-91C1-40E4-81FC-1BEEB8C2B0BF}"/>
              </a:ext>
            </a:extLst>
          </p:cNvPr>
          <p:cNvSpPr txBox="1"/>
          <p:nvPr/>
        </p:nvSpPr>
        <p:spPr>
          <a:xfrm>
            <a:off x="1812387" y="396760"/>
            <a:ext cx="8370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does the availability of charging stations infrastructure correlate with the EV sales and penetration rates in the top 5 states?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2F802-47F4-4DDB-83B2-6698E5F3D7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3969" y="1594256"/>
            <a:ext cx="6779857" cy="2410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E962F8-1F7F-401F-AACC-6956906E3171}"/>
              </a:ext>
            </a:extLst>
          </p:cNvPr>
          <p:cNvSpPr txBox="1"/>
          <p:nvPr/>
        </p:nvSpPr>
        <p:spPr>
          <a:xfrm>
            <a:off x="2743969" y="4575045"/>
            <a:ext cx="6779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States with a higher number of charging stations tend to have better EV sales and higher penetration rates. This suggests that accessible charging infrastructure is critical for encouraging EV adoption.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96B26-8F66-4E59-9082-D9B419AD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2" y="279974"/>
            <a:ext cx="860495" cy="78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C4BF1-2710-40DC-9791-170D089648AE}"/>
              </a:ext>
            </a:extLst>
          </p:cNvPr>
          <p:cNvSpPr txBox="1"/>
          <p:nvPr/>
        </p:nvSpPr>
        <p:spPr>
          <a:xfrm>
            <a:off x="1269608" y="1264363"/>
            <a:ext cx="52858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     1. Maharashtra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Maharashtra leads in EV sales and has a robust charging infrastructure with 3,079 public charging stations.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offers attractive subsidies for EV manufacturers and buyers under its EV Policy, including incentives for setting up EV manufacturing plants.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Strong demand for EVs and supporting industries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261F0-FF73-4ED6-B4D0-391C86B02EF4}"/>
              </a:ext>
            </a:extLst>
          </p:cNvPr>
          <p:cNvSpPr txBox="1"/>
          <p:nvPr/>
        </p:nvSpPr>
        <p:spPr>
          <a:xfrm>
            <a:off x="1885071" y="474575"/>
            <a:ext cx="7891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state of India is ideal to start the manufacturing unit?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2751F-284B-480E-9AF9-C82562292620}"/>
              </a:ext>
            </a:extLst>
          </p:cNvPr>
          <p:cNvSpPr txBox="1"/>
          <p:nvPr/>
        </p:nvSpPr>
        <p:spPr>
          <a:xfrm>
            <a:off x="6657378" y="1351253"/>
            <a:ext cx="50747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      2. Gujarat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Offers the highest subsidies for EVs under its policy and has a growing ecosystem for EV adoption.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Strategic location with excellent ports and road infrastructure for logistics.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Lower operational costs compared to other states.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273261-B76A-4A2C-86CD-1110189A8C9B}"/>
              </a:ext>
            </a:extLst>
          </p:cNvPr>
          <p:cNvSpPr txBox="1"/>
          <p:nvPr/>
        </p:nvSpPr>
        <p:spPr>
          <a:xfrm>
            <a:off x="3126440" y="4711026"/>
            <a:ext cx="61968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the focus is on </a:t>
            </a:r>
            <a:r>
              <a:rPr lang="en-US" b="1" dirty="0">
                <a:solidFill>
                  <a:schemeClr val="bg1"/>
                </a:solidFill>
              </a:rPr>
              <a:t>immediate market demand and infrastructure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Maharashtra</a:t>
            </a:r>
            <a:r>
              <a:rPr lang="en-US" dirty="0">
                <a:solidFill>
                  <a:schemeClr val="bg1"/>
                </a:solidFill>
              </a:rPr>
              <a:t> is the ideal state. For </a:t>
            </a:r>
            <a:r>
              <a:rPr lang="en-US" b="1" dirty="0">
                <a:solidFill>
                  <a:schemeClr val="bg1"/>
                </a:solidFill>
              </a:rPr>
              <a:t>R&amp;D and innovation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Karnataka</a:t>
            </a:r>
            <a:r>
              <a:rPr lang="en-US" dirty="0">
                <a:solidFill>
                  <a:schemeClr val="bg1"/>
                </a:solidFill>
              </a:rPr>
              <a:t> offers a strong tech ecosystem. For </a:t>
            </a:r>
            <a:r>
              <a:rPr lang="en-US" b="1" dirty="0">
                <a:solidFill>
                  <a:schemeClr val="bg1"/>
                </a:solidFill>
              </a:rPr>
              <a:t>cost-efficiency and export opportunities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Tamil Nadu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Gujarat</a:t>
            </a:r>
            <a:r>
              <a:rPr lang="en-US" dirty="0">
                <a:solidFill>
                  <a:schemeClr val="bg1"/>
                </a:solidFill>
              </a:rPr>
              <a:t> are attractive choices.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7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76" y="2964"/>
            <a:ext cx="12191999" cy="690585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594424" y="261401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EC44B-C492-4E38-983B-519291DD915E}"/>
              </a:ext>
            </a:extLst>
          </p:cNvPr>
          <p:cNvSpPr txBox="1"/>
          <p:nvPr/>
        </p:nvSpPr>
        <p:spPr>
          <a:xfrm>
            <a:off x="520625" y="1814317"/>
            <a:ext cx="175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72A11-FE8F-4FD5-8563-2FE0327F0880}"/>
              </a:ext>
            </a:extLst>
          </p:cNvPr>
          <p:cNvSpPr txBox="1"/>
          <p:nvPr/>
        </p:nvSpPr>
        <p:spPr>
          <a:xfrm flipH="1">
            <a:off x="4070872" y="1482222"/>
            <a:ext cx="30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1.  About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65DCD-0E42-4098-8AF8-2D76A14759F9}"/>
              </a:ext>
            </a:extLst>
          </p:cNvPr>
          <p:cNvSpPr txBox="1"/>
          <p:nvPr/>
        </p:nvSpPr>
        <p:spPr>
          <a:xfrm flipH="1">
            <a:off x="4070872" y="2020193"/>
            <a:ext cx="339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2.  Problem 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54C26-B872-450B-B1D2-4B52EFF98196}"/>
              </a:ext>
            </a:extLst>
          </p:cNvPr>
          <p:cNvSpPr txBox="1"/>
          <p:nvPr/>
        </p:nvSpPr>
        <p:spPr>
          <a:xfrm flipH="1">
            <a:off x="4070872" y="2614014"/>
            <a:ext cx="2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3.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7D580-169D-410D-B7CC-740DB1CB9359}"/>
              </a:ext>
            </a:extLst>
          </p:cNvPr>
          <p:cNvSpPr txBox="1"/>
          <p:nvPr/>
        </p:nvSpPr>
        <p:spPr>
          <a:xfrm>
            <a:off x="3305735" y="411922"/>
            <a:ext cx="558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Electric Vehicle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62C77B-E035-4FA0-A14F-15A387EF3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4" y="268941"/>
            <a:ext cx="846302" cy="789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E62F50-8AC1-466C-8B72-F333F2D0CEB0}"/>
              </a:ext>
            </a:extLst>
          </p:cNvPr>
          <p:cNvSpPr txBox="1"/>
          <p:nvPr/>
        </p:nvSpPr>
        <p:spPr>
          <a:xfrm flipH="1">
            <a:off x="4070872" y="3137368"/>
            <a:ext cx="2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4.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bg1"/>
                </a:solidFill>
              </a:rPr>
              <a:t>About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82986-574E-458D-82FB-3068061A2B87}"/>
              </a:ext>
            </a:extLst>
          </p:cNvPr>
          <p:cNvSpPr txBox="1"/>
          <p:nvPr/>
        </p:nvSpPr>
        <p:spPr>
          <a:xfrm flipH="1">
            <a:off x="4070872" y="3727232"/>
            <a:ext cx="2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5. Dashboard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FC8E2-7383-4F1C-A551-0604E2C453EB}"/>
              </a:ext>
            </a:extLst>
          </p:cNvPr>
          <p:cNvSpPr txBox="1"/>
          <p:nvPr/>
        </p:nvSpPr>
        <p:spPr>
          <a:xfrm flipH="1">
            <a:off x="4070872" y="4224818"/>
            <a:ext cx="2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6.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86F820-C189-4AF7-94B4-8A153D3A9AAC}"/>
              </a:ext>
            </a:extLst>
          </p:cNvPr>
          <p:cNvSpPr txBox="1"/>
          <p:nvPr/>
        </p:nvSpPr>
        <p:spPr>
          <a:xfrm flipH="1">
            <a:off x="4070872" y="4784302"/>
            <a:ext cx="304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7.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bg1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10657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96B26-8F66-4E59-9082-D9B419AD2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76FDD-047A-47A3-9B1D-524D448001DF}"/>
              </a:ext>
            </a:extLst>
          </p:cNvPr>
          <p:cNvSpPr txBox="1"/>
          <p:nvPr/>
        </p:nvSpPr>
        <p:spPr>
          <a:xfrm>
            <a:off x="2542632" y="834895"/>
            <a:ext cx="6196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recommendations for AtliQ Motors.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D9F30-AD70-4982-88DC-3EEF3B830AAF}"/>
              </a:ext>
            </a:extLst>
          </p:cNvPr>
          <p:cNvSpPr txBox="1"/>
          <p:nvPr/>
        </p:nvSpPr>
        <p:spPr>
          <a:xfrm>
            <a:off x="2997200" y="2149065"/>
            <a:ext cx="6197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Focus on high-growth states with strong EV adoption potential and favourable CAGR trends. </a:t>
            </a:r>
          </a:p>
          <a:p>
            <a:pPr marL="342900" indent="-342900"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Highlight and aggressively market best-selling vehicle categories to boost brand recognition.  </a:t>
            </a:r>
          </a:p>
          <a:p>
            <a:pPr marL="342900" indent="-342900"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 Invest in long-term R&amp;D and infrastructure to secure a dominant market share and prepare for future growth. </a:t>
            </a:r>
          </a:p>
        </p:txBody>
      </p:sp>
    </p:spTree>
    <p:extLst>
      <p:ext uri="{BB962C8B-B14F-4D97-AF65-F5344CB8AC3E}">
        <p14:creationId xmlns:p14="http://schemas.microsoft.com/office/powerpoint/2010/main" val="58825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585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F768C87-5D1D-4C5C-B9FB-58460C26F7FE}"/>
              </a:ext>
            </a:extLst>
          </p:cNvPr>
          <p:cNvSpPr/>
          <p:nvPr/>
        </p:nvSpPr>
        <p:spPr>
          <a:xfrm>
            <a:off x="3173506" y="433667"/>
            <a:ext cx="4935070" cy="632012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Segoe UI" panose="020B0502040204020203" pitchFamily="34" charset="0"/>
                <a:cs typeface="Segoe UI" panose="020B0502040204020203" pitchFamily="34" charset="0"/>
              </a:rPr>
              <a:t>About the Company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C346E8-BE7B-43E2-9208-ED7880BA6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4" y="268941"/>
            <a:ext cx="846302" cy="789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5266B-9EA0-45C1-B737-50F08A7C2500}"/>
              </a:ext>
            </a:extLst>
          </p:cNvPr>
          <p:cNvSpPr txBox="1"/>
          <p:nvPr/>
        </p:nvSpPr>
        <p:spPr>
          <a:xfrm>
            <a:off x="4504204" y="1909483"/>
            <a:ext cx="6575612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AtliQ Motors, a leading automotive company based in the USA, has established itself as a key player in the electric vehicle (EV) industry. Over the past five years, it has captured a 25% market share in the electric and hybrid vehicle segment across North America.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1CC5E-F261-4F03-BA5C-6FC704BAE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1" y="2470896"/>
            <a:ext cx="2857500" cy="23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585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A3254-8F31-45AF-9E70-C5369EF3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4" y="268941"/>
            <a:ext cx="846302" cy="7893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4201B7-908F-43F4-9C05-4C6C65652D9C}"/>
              </a:ext>
            </a:extLst>
          </p:cNvPr>
          <p:cNvSpPr/>
          <p:nvPr/>
        </p:nvSpPr>
        <p:spPr>
          <a:xfrm>
            <a:off x="3173506" y="420220"/>
            <a:ext cx="4935070" cy="632012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24D64-886B-414F-A89B-B10764E3F9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8" b="27709"/>
          <a:stretch/>
        </p:blipFill>
        <p:spPr>
          <a:xfrm>
            <a:off x="779930" y="2604162"/>
            <a:ext cx="3079376" cy="2330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B712B-EE3F-4332-B348-19A592F76160}"/>
              </a:ext>
            </a:extLst>
          </p:cNvPr>
          <p:cNvSpPr txBox="1"/>
          <p:nvPr/>
        </p:nvSpPr>
        <p:spPr>
          <a:xfrm>
            <a:off x="5076264" y="2243567"/>
            <a:ext cx="6064624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As part of their growth strategy, AtliQ Motors aimed to introduce their bestselling models in India, where their current market share is under 2%. To ensure a well-informed approach, Bruce Haryali, head of AtliQ Motors India, decided to conduct an in-depth analysis of the existing EV and hybrid vehicle market in the country.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0"/>
            <a:ext cx="12191999" cy="690585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594424" y="261401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62C77B-E035-4FA0-A14F-15A387EF3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4" y="268941"/>
            <a:ext cx="846302" cy="78931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39AD17-FB93-4D78-8E4E-16E4FF30A952}"/>
              </a:ext>
            </a:extLst>
          </p:cNvPr>
          <p:cNvSpPr/>
          <p:nvPr/>
        </p:nvSpPr>
        <p:spPr>
          <a:xfrm>
            <a:off x="3173506" y="420220"/>
            <a:ext cx="4935070" cy="632012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B8AC7-DD92-47A4-9F0D-B1FB3293FF87}"/>
              </a:ext>
            </a:extLst>
          </p:cNvPr>
          <p:cNvSpPr txBox="1"/>
          <p:nvPr/>
        </p:nvSpPr>
        <p:spPr>
          <a:xfrm>
            <a:off x="4908456" y="2033740"/>
            <a:ext cx="606462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The objective is to perform a detailed market study of existing EV/Hybrid market in India. This will guide AtliQ Motors in making informed decisions as they plan to expand and increase their market share in the Indian EV sector.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157AE-E99E-4570-9902-3C515C25D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20" y="224356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585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D6505-6454-42EF-B8A3-03C212FB5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18" y="1763911"/>
            <a:ext cx="5554312" cy="21943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0703" y="2740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4282888" y="30438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64022" y="478250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the top 3 and bottom 3 makers for the fiscal years 2023 and 2024 in terms of  the number of 2-wheelers sold.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6C0609-D93B-47A1-BBA0-DEE2F29B3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95" y="4185396"/>
            <a:ext cx="5561035" cy="219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7A651-DDDC-42E7-9D94-F3AA3CDF0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0" y="255494"/>
            <a:ext cx="846302" cy="789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967E8-F7F4-4EC7-AA12-EE26C6C9995F}"/>
              </a:ext>
            </a:extLst>
          </p:cNvPr>
          <p:cNvSpPr txBox="1"/>
          <p:nvPr/>
        </p:nvSpPr>
        <p:spPr>
          <a:xfrm>
            <a:off x="7624146" y="3246415"/>
            <a:ext cx="3743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Ola Electric leads in 2-Wheeler category in FY 2023 &amp; 2024.</a:t>
            </a:r>
          </a:p>
        </p:txBody>
      </p:sp>
    </p:spTree>
    <p:extLst>
      <p:ext uri="{BB962C8B-B14F-4D97-AF65-F5344CB8AC3E}">
        <p14:creationId xmlns:p14="http://schemas.microsoft.com/office/powerpoint/2010/main" val="368158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584511" y="36740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 the top 5 states with the highest penetration rate in 2-wheeler and 4-wheeler EV sales in FY 2024.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EA133-DF69-40F8-86EB-D2B99C58CEF7}"/>
              </a:ext>
            </a:extLst>
          </p:cNvPr>
          <p:cNvSpPr txBox="1"/>
          <p:nvPr/>
        </p:nvSpPr>
        <p:spPr>
          <a:xfrm>
            <a:off x="7327116" y="4039016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 for 4-Wheelers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D35CA-60A3-421E-B1FD-E8F0753DAA12}"/>
              </a:ext>
            </a:extLst>
          </p:cNvPr>
          <p:cNvSpPr txBox="1"/>
          <p:nvPr/>
        </p:nvSpPr>
        <p:spPr>
          <a:xfrm>
            <a:off x="2278154" y="4098875"/>
            <a:ext cx="197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 for 2-Wheelers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7A849-3EF8-4598-AC28-8E04DC34F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5" y="326692"/>
            <a:ext cx="846302" cy="789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FE376-1044-4157-AFFE-C56AFC411D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"/>
          <a:stretch/>
        </p:blipFill>
        <p:spPr>
          <a:xfrm>
            <a:off x="1817894" y="1518857"/>
            <a:ext cx="2621056" cy="243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92929-A083-41A0-9C28-B0E285E7C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61" y="1552641"/>
            <a:ext cx="2593428" cy="2414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CD62C1-7685-47E1-838E-8BE9D49A78C0}"/>
              </a:ext>
            </a:extLst>
          </p:cNvPr>
          <p:cNvSpPr txBox="1"/>
          <p:nvPr/>
        </p:nvSpPr>
        <p:spPr>
          <a:xfrm>
            <a:off x="1894842" y="4955216"/>
            <a:ext cx="7988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Goa ranked 1</a:t>
            </a:r>
            <a:r>
              <a:rPr lang="en-IN" sz="2000" baseline="30000" dirty="0">
                <a:solidFill>
                  <a:schemeClr val="bg1"/>
                </a:solidFill>
              </a:rPr>
              <a:t>st</a:t>
            </a:r>
            <a:r>
              <a:rPr lang="en-IN" sz="2000" dirty="0">
                <a:solidFill>
                  <a:schemeClr val="bg1"/>
                </a:solidFill>
              </a:rPr>
              <a:t> in the 2-wheelers category, whereas ranked in 5</a:t>
            </a:r>
            <a:r>
              <a:rPr lang="en-IN" sz="2000" baseline="30000" dirty="0">
                <a:solidFill>
                  <a:schemeClr val="bg1"/>
                </a:solidFill>
              </a:rPr>
              <a:t>th</a:t>
            </a:r>
            <a:r>
              <a:rPr lang="en-IN" sz="2000" dirty="0">
                <a:solidFill>
                  <a:schemeClr val="bg1"/>
                </a:solidFill>
              </a:rPr>
              <a:t> in the 4-wheelers category.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4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93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376142" y="679956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the states with negative penetration (decline) in EV sales from 2022 to 2024?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7B99A-321F-40FA-8E6C-89A1C281F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22" y="1810046"/>
            <a:ext cx="4738249" cy="2882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BA817-171D-4B88-A224-A4601942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349ED-1C98-4754-8F02-4BC7128F9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2" y="1810046"/>
            <a:ext cx="4292994" cy="288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C9D76-5F30-4012-B029-3B722B3BBEC2}"/>
              </a:ext>
            </a:extLst>
          </p:cNvPr>
          <p:cNvSpPr txBox="1"/>
          <p:nvPr/>
        </p:nvSpPr>
        <p:spPr>
          <a:xfrm>
            <a:off x="1111222" y="4955216"/>
            <a:ext cx="8772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Ladakh experienced a negative PR in 2-wheelers.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Andaman &amp; Nicobar experienced a negative PR in 4-wheelers.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7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B747B6-DCE9-447A-9C7D-48C13E09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7EC0B1-C702-48BC-AD4B-F01340CF7256}"/>
              </a:ext>
            </a:extLst>
          </p:cNvPr>
          <p:cNvSpPr txBox="1"/>
          <p:nvPr/>
        </p:nvSpPr>
        <p:spPr>
          <a:xfrm>
            <a:off x="5641041" y="273647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4134B-602F-4874-B030-AE52A16A6221}"/>
              </a:ext>
            </a:extLst>
          </p:cNvPr>
          <p:cNvSpPr txBox="1"/>
          <p:nvPr/>
        </p:nvSpPr>
        <p:spPr>
          <a:xfrm>
            <a:off x="5641041" y="299869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5DE90-A17F-42AF-BC17-CC2B50B95D12}"/>
              </a:ext>
            </a:extLst>
          </p:cNvPr>
          <p:cNvSpPr txBox="1"/>
          <p:nvPr/>
        </p:nvSpPr>
        <p:spPr>
          <a:xfrm>
            <a:off x="1227215" y="689565"/>
            <a:ext cx="902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quarterly trends based on sales volume for the top 5 EV makers (4-wheelers) from 2022 to 2024? 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71B60-ED27-42D1-A891-A8E58B2F8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39" y="1813309"/>
            <a:ext cx="4385660" cy="3675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DE4E1-3E95-41E2-B2CF-A50557CA6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0" y="598530"/>
            <a:ext cx="846302" cy="78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92057-CDB3-4F9D-805F-8C0FA10A8149}"/>
              </a:ext>
            </a:extLst>
          </p:cNvPr>
          <p:cNvSpPr txBox="1"/>
          <p:nvPr/>
        </p:nvSpPr>
        <p:spPr>
          <a:xfrm>
            <a:off x="7151487" y="2685844"/>
            <a:ext cx="3861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Tata motors is leader in 4-wheelers category from Q1 2022 to Q4 2024. 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BYD started strong in Q1 but saw a slight dip Q2 &amp; Q3. Then BYD experienced a sudden raise in Q4.</a:t>
            </a:r>
          </a:p>
        </p:txBody>
      </p:sp>
    </p:spTree>
    <p:extLst>
      <p:ext uri="{BB962C8B-B14F-4D97-AF65-F5344CB8AC3E}">
        <p14:creationId xmlns:p14="http://schemas.microsoft.com/office/powerpoint/2010/main" val="4073204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1062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Gunjan Revar</dc:creator>
  <cp:lastModifiedBy>Gunjan Revar</cp:lastModifiedBy>
  <cp:revision>41</cp:revision>
  <dcterms:created xsi:type="dcterms:W3CDTF">2024-11-15T10:58:59Z</dcterms:created>
  <dcterms:modified xsi:type="dcterms:W3CDTF">2024-11-21T14:21:34Z</dcterms:modified>
</cp:coreProperties>
</file>